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Oswald Medium"/>
      <p:regular r:id="rId10"/>
      <p:bold r:id="rId11"/>
    </p:embeddedFont>
    <p:embeddedFont>
      <p:font typeface="Oswald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64">
          <p15:clr>
            <a:srgbClr val="A4A3A4"/>
          </p15:clr>
        </p15:guide>
        <p15:guide id="2" pos="5328">
          <p15:clr>
            <a:srgbClr val="A4A3A4"/>
          </p15:clr>
        </p15:guide>
        <p15:guide id="3" pos="43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64" orient="horz"/>
        <p:guide pos="5328"/>
        <p:guide pos="432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OswaldMedium-bold.fntdata"/><Relationship Id="rId10" Type="http://schemas.openxmlformats.org/officeDocument/2006/relationships/font" Target="fonts/OswaldMedium-regular.fntdata"/><Relationship Id="rId13" Type="http://schemas.openxmlformats.org/officeDocument/2006/relationships/font" Target="fonts/Oswald-bold.fntdata"/><Relationship Id="rId12" Type="http://schemas.openxmlformats.org/officeDocument/2006/relationships/font" Target="fonts/Oswa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ff207a1da3_1_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" name="Google Shape;52;gff207a1da3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9164f26e6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9164f26e6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90c3158f8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90c3158f8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26a4ef593_1_3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g2826a4ef593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76825" y="4211075"/>
            <a:ext cx="8520600" cy="43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b="1" lang="en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 </a:t>
            </a:r>
            <a:r>
              <a:rPr b="1" lang="en" sz="1400">
                <a:solidFill>
                  <a:srgbClr val="FF0000"/>
                </a:solidFill>
                <a:latin typeface="Oswald"/>
                <a:ea typeface="Oswald"/>
                <a:cs typeface="Oswald"/>
                <a:sym typeface="Oswald"/>
              </a:rPr>
              <a:t>BBDO</a:t>
            </a:r>
            <a:r>
              <a:rPr b="1" lang="en" sz="14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 WEST AFRICA PRESENTATION | </a:t>
            </a:r>
            <a:r>
              <a:rPr b="1" lang="en" sz="1400">
                <a:solidFill>
                  <a:srgbClr val="F1C232"/>
                </a:solidFill>
                <a:latin typeface="Oswald"/>
                <a:ea typeface="Oswald"/>
                <a:cs typeface="Oswald"/>
                <a:sym typeface="Oswald"/>
              </a:rPr>
              <a:t>August</a:t>
            </a:r>
            <a:r>
              <a:rPr b="1" lang="en" sz="1400">
                <a:solidFill>
                  <a:srgbClr val="F1C232"/>
                </a:solidFill>
                <a:latin typeface="Oswald"/>
                <a:ea typeface="Oswald"/>
                <a:cs typeface="Oswald"/>
                <a:sym typeface="Oswald"/>
              </a:rPr>
              <a:t> 2023 </a:t>
            </a:r>
            <a:endParaRPr b="1" sz="1400">
              <a:solidFill>
                <a:srgbClr val="F1C23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87900" y="3138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OOH ADAPTATION</a:t>
            </a:r>
            <a:endParaRPr sz="23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7549" y="-14100"/>
            <a:ext cx="925575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17875" y="63275"/>
            <a:ext cx="3264901" cy="3378148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3100950" y="3138925"/>
            <a:ext cx="39447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MATCHDAY ABJ &amp; BENIN RADIO </a:t>
            </a:r>
            <a:endParaRPr sz="2300">
              <a:solidFill>
                <a:srgbClr val="F1C232"/>
              </a:solidFill>
              <a:latin typeface="Oswald Medium"/>
              <a:ea typeface="Oswald Medium"/>
              <a:cs typeface="Oswald Medium"/>
              <a:sym typeface="Oswald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8471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4683050" y="3110800"/>
            <a:ext cx="448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" name="Google Shape;65;p14"/>
          <p:cNvGrpSpPr/>
          <p:nvPr/>
        </p:nvGrpSpPr>
        <p:grpSpPr>
          <a:xfrm>
            <a:off x="3743400" y="1743750"/>
            <a:ext cx="1657200" cy="1656000"/>
            <a:chOff x="385850" y="1659675"/>
            <a:chExt cx="1657200" cy="1656000"/>
          </a:xfrm>
        </p:grpSpPr>
        <p:pic>
          <p:nvPicPr>
            <p:cNvPr id="66" name="Google Shape;66;p14"/>
            <p:cNvPicPr preferRelativeResize="0"/>
            <p:nvPr/>
          </p:nvPicPr>
          <p:blipFill rotWithShape="1">
            <a:blip r:embed="rId3">
              <a:alphaModFix/>
            </a:blip>
            <a:srcRect b="-4860" l="0" r="-3498" t="-792"/>
            <a:stretch/>
          </p:blipFill>
          <p:spPr>
            <a:xfrm>
              <a:off x="385850" y="1659675"/>
              <a:ext cx="1657200" cy="1656000"/>
            </a:xfrm>
            <a:prstGeom prst="ellipse">
              <a:avLst/>
            </a:prstGeom>
            <a:noFill/>
            <a:ln cap="flat" cmpd="sng" w="28575">
              <a:solidFill>
                <a:srgbClr val="01CAC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67" name="Google Shape;67;p14"/>
            <p:cNvSpPr txBox="1"/>
            <p:nvPr/>
          </p:nvSpPr>
          <p:spPr>
            <a:xfrm>
              <a:off x="683475" y="2257300"/>
              <a:ext cx="11286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RADIO</a:t>
              </a:r>
              <a:endParaRPr b="1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endParaRPr>
            </a:p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1"/>
                  </a:solidFill>
                  <a:latin typeface="Oswald"/>
                  <a:ea typeface="Oswald"/>
                  <a:cs typeface="Oswald"/>
                  <a:sym typeface="Oswald"/>
                </a:rPr>
                <a:t>‘30 SECS</a:t>
              </a:r>
              <a:endParaRPr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1975" y="-17575"/>
            <a:ext cx="9144000" cy="514847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 txBox="1"/>
          <p:nvPr/>
        </p:nvSpPr>
        <p:spPr>
          <a:xfrm>
            <a:off x="673825" y="224600"/>
            <a:ext cx="646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RADIO</a:t>
            </a:r>
            <a:endParaRPr b="1"/>
          </a:p>
        </p:txBody>
      </p:sp>
      <p:sp>
        <p:nvSpPr>
          <p:cNvPr id="74" name="Google Shape;74;p15"/>
          <p:cNvSpPr txBox="1"/>
          <p:nvPr/>
        </p:nvSpPr>
        <p:spPr>
          <a:xfrm>
            <a:off x="685800" y="844700"/>
            <a:ext cx="5165100" cy="44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SFX: 	BSB instrumental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VO:	 We‘ve been to Lagos and Portharcourt. 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Abj! Benin city!! Get ready!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SFX: 	Crowd  cheering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VO:	 Brace up for an epic live football viewing experience, Guinness Matchday, coming to your city!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SFX: 	Football Stadium, fan cheering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Come to Blake Resort and Lounge, Garki &amp; Farmcity Abuja. November 25, 12 noon for an explosive afternoon of football… on multiple massive HD screens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…Music…and lot more!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Don’t miss it!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MNEMONIC: Guinness….Black Shines Brightest.</a:t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00" y="16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211200" y="509375"/>
            <a:ext cx="3242700" cy="22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1" name="Google Shape;81;p16"/>
          <p:cNvSpPr txBox="1"/>
          <p:nvPr/>
        </p:nvSpPr>
        <p:spPr>
          <a:xfrm>
            <a:off x="2141025" y="2125350"/>
            <a:ext cx="4966200" cy="7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>
                <a:solidFill>
                  <a:srgbClr val="F1C232"/>
                </a:solidFill>
                <a:latin typeface="Oswald Medium"/>
                <a:ea typeface="Oswald Medium"/>
                <a:cs typeface="Oswald Medium"/>
                <a:sym typeface="Oswald Medium"/>
              </a:rPr>
              <a:t>THANK YOU</a:t>
            </a:r>
            <a:endParaRPr sz="2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